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43" r:id="rId1"/>
  </p:sldMasterIdLst>
  <p:notesMasterIdLst>
    <p:notesMasterId r:id="rId7"/>
  </p:notesMasterIdLst>
  <p:handoutMasterIdLst>
    <p:handoutMasterId r:id="rId8"/>
  </p:handoutMasterIdLst>
  <p:sldIdLst>
    <p:sldId id="256" r:id="rId2"/>
    <p:sldId id="311" r:id="rId3"/>
    <p:sldId id="312" r:id="rId4"/>
    <p:sldId id="313" r:id="rId5"/>
    <p:sldId id="314" r:id="rId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 userDrawn="1">
          <p15:clr>
            <a:srgbClr val="A4A3A4"/>
          </p15:clr>
        </p15:guide>
        <p15:guide id="2" pos="2624" userDrawn="1">
          <p15:clr>
            <a:srgbClr val="A4A3A4"/>
          </p15:clr>
        </p15:guide>
        <p15:guide id="3" pos="7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8F8"/>
    <a:srgbClr val="CC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5195" autoAdjust="0"/>
  </p:normalViewPr>
  <p:slideViewPr>
    <p:cSldViewPr>
      <p:cViewPr varScale="1">
        <p:scale>
          <a:sx n="61" d="100"/>
          <a:sy n="61" d="100"/>
        </p:scale>
        <p:origin x="372" y="72"/>
      </p:cViewPr>
      <p:guideLst>
        <p:guide orient="horz" pos="1707"/>
        <p:guide pos="2624"/>
        <p:guide pos="71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r">
              <a:defRPr sz="1200"/>
            </a:lvl1pPr>
          </a:lstStyle>
          <a:p>
            <a:fld id="{2BA62D9B-9241-44D0-AD1D-A75D413EC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905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7" tIns="47109" rIns="94217" bIns="4710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7" tIns="47109" rIns="94217" bIns="4710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wrap="square" lIns="94217" tIns="47109" rIns="94217" bIns="47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F3905C0-1D80-448E-8FEF-2BB8E2DD4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283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5515" indent="-29442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77715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48801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19887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90973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62059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33145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04231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0A452B4-7511-48BF-BC28-37FBDF54B4B7}" type="slidenum">
              <a:rPr lang="en-US" altLang="en-US">
                <a:cs typeface="Calibri" panose="020F0502020204030204" pitchFamily="34" charset="0"/>
              </a:rPr>
              <a:pPr/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place to list local materials unique to your training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905C0-1D80-448E-8FEF-2BB8E2DD4C3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5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7C2F155-797B-44F8-A140-2870BAD750A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77D6-79F1-44C5-B847-739AC599D0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D62B-19B4-442C-89CF-6B9F96250C5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Jersey Slides</a:t>
            </a:r>
            <a:endParaRPr lang="en-US" dirty="0"/>
          </a:p>
          <a:p>
            <a:r>
              <a:rPr lang="en-US" dirty="0" smtClean="0"/>
              <a:t>Tax Year 2019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/>
              <a:t>NJ Health Insurance Mandate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A91D2-8F80-441D-8083-DE219953F9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Jersey Health Insurance Mandate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sz="quarter" idx="12"/>
          </p:nvPr>
        </p:nvSpPr>
        <p:spPr>
          <a:xfrm>
            <a:off x="1278833" y="1371600"/>
            <a:ext cx="9753600" cy="4893704"/>
          </a:xfrm>
        </p:spPr>
        <p:txBody>
          <a:bodyPr>
            <a:normAutofit fontScale="92500" lnSpcReduction="10000"/>
          </a:bodyPr>
          <a:lstStyle/>
          <a:p>
            <a:pPr indent="-304784"/>
            <a:r>
              <a:rPr lang="en-US" sz="3800" dirty="0" smtClean="0"/>
              <a:t>NJ Health Insurance Mandate</a:t>
            </a:r>
          </a:p>
          <a:p>
            <a:pPr lvl="1" indent="-304784"/>
            <a:r>
              <a:rPr lang="en-US" sz="3300" dirty="0" smtClean="0"/>
              <a:t>Must have minimum essential coverage unless you qualify for an exemption</a:t>
            </a:r>
          </a:p>
          <a:p>
            <a:pPr lvl="2" indent="-304784"/>
            <a:r>
              <a:rPr lang="en-US" dirty="0" smtClean="0"/>
              <a:t>22 exemptions available; similar to ACA (see next slides)</a:t>
            </a:r>
          </a:p>
          <a:p>
            <a:pPr lvl="2" indent="-304784"/>
            <a:r>
              <a:rPr lang="en-US" dirty="0" smtClean="0"/>
              <a:t>Claim exemption on </a:t>
            </a:r>
            <a:r>
              <a:rPr lang="en-US" dirty="0" err="1" smtClean="0"/>
              <a:t>Sch</a:t>
            </a:r>
            <a:r>
              <a:rPr lang="en-US" dirty="0" smtClean="0"/>
              <a:t> NJ-HCC on tax return</a:t>
            </a:r>
          </a:p>
          <a:p>
            <a:pPr lvl="1" indent="-304784"/>
            <a:r>
              <a:rPr lang="en-US" sz="3300" dirty="0" smtClean="0"/>
              <a:t>If no health insurance, must pay shared responsibility payment (SRP).  Calculated on Worksheet L</a:t>
            </a:r>
          </a:p>
          <a:p>
            <a:pPr lvl="2" indent="-304784"/>
            <a:r>
              <a:rPr lang="en-US" dirty="0" smtClean="0"/>
              <a:t>SRP capped at statewide average premium for Bronze health plans in NJ</a:t>
            </a:r>
          </a:p>
          <a:p>
            <a:pPr lvl="2" indent="-304784"/>
            <a:r>
              <a:rPr lang="en-US" dirty="0" smtClean="0"/>
              <a:t>SRP is subject to same penalties and interest as NJ Income Tax</a:t>
            </a:r>
          </a:p>
          <a:p>
            <a:pPr lvl="1" indent="-304784"/>
            <a:r>
              <a:rPr lang="en-US" sz="3300" dirty="0" smtClean="0"/>
              <a:t>Automatically exempt if not required to file NJ return</a:t>
            </a:r>
          </a:p>
          <a:p>
            <a:pPr lvl="2" indent="-304784"/>
            <a:endParaRPr lang="en-US" dirty="0" smtClean="0"/>
          </a:p>
          <a:p>
            <a:pPr lvl="1" indent="-30478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2F155-797B-44F8-A140-2870BAD750A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7846" y="76200"/>
            <a:ext cx="9751391" cy="1143000"/>
          </a:xfrm>
        </p:spPr>
        <p:txBody>
          <a:bodyPr/>
          <a:lstStyle/>
          <a:p>
            <a:r>
              <a:rPr lang="en-US" dirty="0" smtClean="0"/>
              <a:t>Possible Exemptions From NJ SRP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339310"/>
            <a:ext cx="7467600" cy="480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51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2F155-797B-44F8-A140-2870BAD750A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Exemptions From NJ SRP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626" y="1315628"/>
            <a:ext cx="7247744" cy="480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53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2F155-797B-44F8-A140-2870BAD750A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Exemptions From NJ SRP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18" y="1245629"/>
            <a:ext cx="683895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22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150</Words>
  <Application>Microsoft Office PowerPoint</Application>
  <PresentationFormat>Widescreen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2018 Templet</vt:lpstr>
      <vt:lpstr>NJ Health Insurance Mandate</vt:lpstr>
      <vt:lpstr>New Jersey Health Insurance Mandate</vt:lpstr>
      <vt:lpstr>Possible Exemptions From NJ SRP</vt:lpstr>
      <vt:lpstr>Possible Exemptions From NJ SRP</vt:lpstr>
      <vt:lpstr>Possible Exemptions From NJ SRP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2018-10-08T18:49:21Z</dcterms:created>
  <dcterms:modified xsi:type="dcterms:W3CDTF">2019-11-23T17:33:23Z</dcterms:modified>
</cp:coreProperties>
</file>